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7" r:id="rId3"/>
    <p:sldId id="257" r:id="rId4"/>
    <p:sldId id="258" r:id="rId5"/>
    <p:sldId id="266" r:id="rId6"/>
    <p:sldId id="263" r:id="rId7"/>
    <p:sldId id="259" r:id="rId8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980" autoAdjust="0"/>
  </p:normalViewPr>
  <p:slideViewPr>
    <p:cSldViewPr>
      <p:cViewPr>
        <p:scale>
          <a:sx n="121" d="100"/>
          <a:sy n="121" d="100"/>
        </p:scale>
        <p:origin x="8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48FFF701-01FD-4DAA-90A5-D52B75E7B04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1347B7FE-F228-4CD7-AF7B-1CBC55BDA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5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B7FE-F228-4CD7-AF7B-1CBC55BDA7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B7FE-F228-4CD7-AF7B-1CBC55BDA7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0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B7FE-F228-4CD7-AF7B-1CBC55BDA7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0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B7FE-F228-4CD7-AF7B-1CBC55BDA7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0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B7FE-F228-4CD7-AF7B-1CBC55BDA7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8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9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4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2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8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0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0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1F86-9E35-4CFE-9F2A-3754D47556C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F653-79CF-4013-957B-83DC3F48C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исунок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40260" r="13050" b="11126"/>
          <a:stretch/>
        </p:blipFill>
        <p:spPr bwMode="auto">
          <a:xfrm>
            <a:off x="1620850" y="1881873"/>
            <a:ext cx="6622140" cy="30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600" y="271260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600" y="410198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НАЦИОНАЛЬНЫЙ ПРОЕКТ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КУЛЬТУРА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71600" y="536567"/>
            <a:ext cx="1080000" cy="1080000"/>
            <a:chOff x="211535" y="271260"/>
            <a:chExt cx="648000" cy="648000"/>
          </a:xfrm>
        </p:grpSpPr>
        <p:pic>
          <p:nvPicPr>
            <p:cNvPr id="1027" name="Picture 3" descr="C:\Users\пользователь\Desktop\PNG_icons_national_projects\icon_n (5)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35" y="379260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211535" y="271260"/>
              <a:ext cx="648000" cy="648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971600" y="1995686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148064" y="2134625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smtClean="0">
                <a:solidFill>
                  <a:srgbClr val="002060"/>
                </a:solidFill>
              </a:rPr>
              <a:t>Итоги </a:t>
            </a:r>
            <a:r>
              <a:rPr lang="ru-RU" sz="1200" smtClean="0">
                <a:solidFill>
                  <a:srgbClr val="002060"/>
                </a:solidFill>
              </a:rPr>
              <a:t>2019 </a:t>
            </a:r>
            <a:r>
              <a:rPr lang="ru-RU" sz="1200" dirty="0" smtClean="0">
                <a:solidFill>
                  <a:srgbClr val="002060"/>
                </a:solidFill>
              </a:rPr>
              <a:t>года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71600" y="2571750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3151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" y="918858"/>
            <a:ext cx="39687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" y="232940"/>
            <a:ext cx="676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1" y="0"/>
            <a:ext cx="30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9542"/>
            <a:ext cx="81089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972"/>
            <a:ext cx="3724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0" y="1635646"/>
            <a:ext cx="5657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" y="2216944"/>
            <a:ext cx="11826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" y="2561127"/>
            <a:ext cx="11652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4" y="2997336"/>
            <a:ext cx="12747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5" y="4076092"/>
            <a:ext cx="4681537" cy="52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1870"/>
            <a:ext cx="2389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3" y="4137864"/>
            <a:ext cx="1825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2" y="4337151"/>
            <a:ext cx="1825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8742"/>
            <a:ext cx="2344894" cy="19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1" y="2883300"/>
            <a:ext cx="2166838" cy="163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исунок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40260" r="13050" b="11126"/>
          <a:stretch/>
        </p:blipFill>
        <p:spPr bwMode="auto">
          <a:xfrm>
            <a:off x="5246656" y="3380572"/>
            <a:ext cx="3789840" cy="17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600" y="627534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9073" y="11800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НАЦИОНАЛЬНЫЙ ПРОЕКТ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КУЛЬТУРА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пользователь\Desktop\PNG_icons_national_projects\icon_n (5)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" y="3792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11535" y="271260"/>
            <a:ext cx="648000" cy="648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0"/>
          </p:cNvCxnSpPr>
          <p:nvPr/>
        </p:nvCxnSpPr>
        <p:spPr>
          <a:xfrm>
            <a:off x="535535" y="0"/>
            <a:ext cx="0" cy="2712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496811" y="755604"/>
            <a:ext cx="360000" cy="360000"/>
            <a:chOff x="355535" y="1536831"/>
            <a:chExt cx="360000" cy="360000"/>
          </a:xfrm>
        </p:grpSpPr>
        <p:sp>
          <p:nvSpPr>
            <p:cNvPr id="37" name="Овал 36"/>
            <p:cNvSpPr/>
            <p:nvPr/>
          </p:nvSpPr>
          <p:spPr>
            <a:xfrm>
              <a:off x="355535" y="1536831"/>
              <a:ext cx="360000" cy="3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C:\Users\пользователь\Desktop\PNG_icons_key_elements\icon_k (6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43" y="1614266"/>
              <a:ext cx="222235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859535" y="935604"/>
            <a:ext cx="360000" cy="360000"/>
            <a:chOff x="355535" y="1054490"/>
            <a:chExt cx="360000" cy="360000"/>
          </a:xfrm>
        </p:grpSpPr>
        <p:pic>
          <p:nvPicPr>
            <p:cNvPr id="1036" name="Picture 12" descr="C:\Users\пользователь\Desktop\PNG_icons_key_elements\icon_k (16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91" y="1080906"/>
              <a:ext cx="23953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Овал 38"/>
            <p:cNvSpPr/>
            <p:nvPr/>
          </p:nvSpPr>
          <p:spPr>
            <a:xfrm>
              <a:off x="355535" y="1054490"/>
              <a:ext cx="360000" cy="360000"/>
            </a:xfrm>
            <a:prstGeom prst="ellipse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6092003" y="670552"/>
            <a:ext cx="2941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ИСТОЧНИКИ: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22,5 </a:t>
            </a:r>
            <a:r>
              <a:rPr lang="ru-RU" sz="1100" b="1" dirty="0" err="1" smtClean="0">
                <a:solidFill>
                  <a:srgbClr val="0070C0"/>
                </a:solidFill>
              </a:rPr>
              <a:t>млн.руб</a:t>
            </a:r>
            <a:r>
              <a:rPr lang="ru-RU" sz="1100" dirty="0" smtClean="0">
                <a:solidFill>
                  <a:srgbClr val="0070C0"/>
                </a:solidFill>
              </a:rPr>
              <a:t>.</a:t>
            </a:r>
            <a:r>
              <a:rPr lang="ru-RU" sz="1100" dirty="0" smtClean="0"/>
              <a:t>– </a:t>
            </a:r>
            <a:r>
              <a:rPr lang="ru-RU" sz="1100" dirty="0" smtClean="0">
                <a:solidFill>
                  <a:schemeClr val="tx2"/>
                </a:solidFill>
              </a:rPr>
              <a:t>федеральный бюджет, 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4,0 млн. руб. </a:t>
            </a:r>
            <a:r>
              <a:rPr lang="ru-RU" sz="1100" dirty="0" smtClean="0">
                <a:solidFill>
                  <a:schemeClr val="tx2"/>
                </a:solidFill>
              </a:rPr>
              <a:t>– областной бюджет, </a:t>
            </a:r>
          </a:p>
          <a:p>
            <a:r>
              <a:rPr lang="ru-RU" sz="1100" b="1" dirty="0" smtClean="0">
                <a:solidFill>
                  <a:srgbClr val="0070C0"/>
                </a:solidFill>
              </a:rPr>
              <a:t>364,8 </a:t>
            </a:r>
            <a:r>
              <a:rPr lang="ru-RU" sz="1100" b="1" dirty="0" err="1" smtClean="0">
                <a:solidFill>
                  <a:srgbClr val="0070C0"/>
                </a:solidFill>
              </a:rPr>
              <a:t>тыс.руб</a:t>
            </a:r>
            <a:r>
              <a:rPr lang="ru-RU" sz="1100" b="1" dirty="0" smtClean="0">
                <a:solidFill>
                  <a:srgbClr val="0070C0"/>
                </a:solidFill>
              </a:rPr>
              <a:t>. </a:t>
            </a:r>
            <a:r>
              <a:rPr lang="ru-RU" sz="1100" dirty="0" smtClean="0">
                <a:solidFill>
                  <a:schemeClr val="tx2"/>
                </a:solidFill>
              </a:rPr>
              <a:t>– местные бюджеты</a:t>
            </a:r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03648" y="988150"/>
            <a:ext cx="1839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КУЛЬТУРНАЯ СРЕДА</a:t>
            </a:r>
            <a:endParaRPr lang="en-US" sz="1400" b="1" dirty="0" smtClean="0">
              <a:solidFill>
                <a:srgbClr val="0070C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304" y="302665"/>
            <a:ext cx="1728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rgbClr val="0070C0"/>
                </a:solidFill>
              </a:rPr>
              <a:t>НП «КУЛЬТУРА» : </a:t>
            </a:r>
            <a:r>
              <a:rPr lang="ru-RU" sz="800" dirty="0" smtClean="0">
                <a:solidFill>
                  <a:srgbClr val="0070C0"/>
                </a:solidFill>
              </a:rPr>
              <a:t>МЕРОПРИЯТИЯ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604807"/>
            <a:ext cx="3055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70C0"/>
                </a:solidFill>
              </a:rPr>
              <a:t>Строительство </a:t>
            </a:r>
            <a:r>
              <a:rPr lang="ru-RU" sz="1200" b="1" dirty="0" smtClean="0">
                <a:solidFill>
                  <a:srgbClr val="0070C0"/>
                </a:solidFill>
              </a:rPr>
              <a:t>сельского дома культуры с. Никольское-на-Черемшане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7823" y="1606881"/>
            <a:ext cx="2843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</a:rPr>
              <a:t>Создание </a:t>
            </a:r>
            <a:r>
              <a:rPr lang="ru-RU" sz="1200" b="1" dirty="0">
                <a:solidFill>
                  <a:srgbClr val="0070C0"/>
                </a:solidFill>
              </a:rPr>
              <a:t>модельной библиотеки </a:t>
            </a:r>
            <a:r>
              <a:rPr lang="ru-RU" sz="1200" b="1" dirty="0" err="1" smtClean="0">
                <a:solidFill>
                  <a:srgbClr val="0070C0"/>
                </a:solidFill>
              </a:rPr>
              <a:t>с.Рязаново</a:t>
            </a:r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9" y="2211710"/>
            <a:ext cx="2928826" cy="183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\Desktop\Работа\Модельная библиотека\aFBdqGxX5o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62" y="1779662"/>
            <a:ext cx="2414567" cy="180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Работа\Модельная библиотека\lTtaro06op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58" y="1995686"/>
            <a:ext cx="250148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исунок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40260" r="13050" b="11126"/>
          <a:stretch/>
        </p:blipFill>
        <p:spPr bwMode="auto">
          <a:xfrm>
            <a:off x="5246656" y="3380572"/>
            <a:ext cx="3789840" cy="17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64946" y="648096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9073" y="11800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НАЦИОНАЛЬНЫЙ ПРОЕКТ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КУЛЬТУРА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пользователь\Desktop\PNG_icons_national_projects\icon_n (5)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" y="3792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11535" y="271260"/>
            <a:ext cx="648000" cy="648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0"/>
          </p:cNvCxnSpPr>
          <p:nvPr/>
        </p:nvCxnSpPr>
        <p:spPr>
          <a:xfrm>
            <a:off x="535535" y="0"/>
            <a:ext cx="0" cy="2712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224569" y="765371"/>
            <a:ext cx="1839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ТВОРЧЕСКИЕ ЛЮДИ</a:t>
            </a:r>
            <a:endParaRPr lang="en-US" sz="1400" b="1" dirty="0" smtClean="0">
              <a:solidFill>
                <a:srgbClr val="00B05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921486" y="745468"/>
            <a:ext cx="360000" cy="360000"/>
            <a:chOff x="3596326" y="988871"/>
            <a:chExt cx="360000" cy="360000"/>
          </a:xfrm>
        </p:grpSpPr>
        <p:pic>
          <p:nvPicPr>
            <p:cNvPr id="46" name="Picture 8" descr="C:\Users\пользователь\Desktop\PNG_icons_key_elements\icon_k (1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663" y="1032063"/>
              <a:ext cx="203325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Овал 46"/>
            <p:cNvSpPr/>
            <p:nvPr/>
          </p:nvSpPr>
          <p:spPr>
            <a:xfrm>
              <a:off x="3596326" y="988871"/>
              <a:ext cx="360000" cy="360000"/>
            </a:xfrm>
            <a:prstGeom prst="ellipse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41576" y="290808"/>
            <a:ext cx="1800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50000"/>
                  </a:schemeClr>
                </a:solidFill>
              </a:rPr>
              <a:t>Реализация творческих 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проектов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23" y="2931790"/>
            <a:ext cx="2493696" cy="1870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177" y="1411106"/>
            <a:ext cx="351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Районная акция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«Вахта памяти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95" y="1275850"/>
            <a:ext cx="2456654" cy="1655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28" y="1411106"/>
            <a:ext cx="2442468" cy="184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6607" y="888482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Проект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«Песня плывет над Черемшаном»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" y="1930294"/>
            <a:ext cx="2913796" cy="1931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Группа 69"/>
          <p:cNvGrpSpPr/>
          <p:nvPr/>
        </p:nvGrpSpPr>
        <p:grpSpPr>
          <a:xfrm>
            <a:off x="919386" y="745468"/>
            <a:ext cx="360000" cy="360000"/>
            <a:chOff x="3596326" y="988871"/>
            <a:chExt cx="360000" cy="360000"/>
          </a:xfrm>
        </p:grpSpPr>
        <p:pic>
          <p:nvPicPr>
            <p:cNvPr id="71" name="Picture 8" descr="C:\Users\пользователь\Desktop\PNG_icons_key_elements\icon_k (1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663" y="1032063"/>
              <a:ext cx="203325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Овал 71"/>
            <p:cNvSpPr/>
            <p:nvPr/>
          </p:nvSpPr>
          <p:spPr>
            <a:xfrm>
              <a:off x="3596326" y="988871"/>
              <a:ext cx="360000" cy="360000"/>
            </a:xfrm>
            <a:prstGeom prst="ellipse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4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219"/>
            <a:ext cx="67627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7318"/>
            <a:ext cx="81089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6765" y="738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НАЦИОНАЛЬНЫЙ ПРОЕКТ</a:t>
            </a:r>
          </a:p>
          <a:p>
            <a:r>
              <a:rPr lang="ru-RU" dirty="0">
                <a:solidFill>
                  <a:srgbClr val="0070C0"/>
                </a:solidFill>
              </a:rPr>
              <a:t>КУЛЬТУРА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3043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29" y="779859"/>
            <a:ext cx="18589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8824"/>
            <a:ext cx="1798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4" y="1358234"/>
            <a:ext cx="2852117" cy="183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71144"/>
            <a:ext cx="2520279" cy="165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32470"/>
            <a:ext cx="2590725" cy="201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57870"/>
            <a:ext cx="2021433" cy="2581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" y="3167613"/>
            <a:ext cx="3032163" cy="1975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897" y="2974749"/>
            <a:ext cx="3163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«Мулловка-пирожковая столица»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011" y="1151334"/>
            <a:ext cx="40975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Районный фестиваль зимних видов спорта «Слободской пятак»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957592"/>
            <a:ext cx="25699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Открытие </a:t>
            </a:r>
            <a:r>
              <a:rPr lang="ru-RU" sz="1100" dirty="0">
                <a:solidFill>
                  <a:srgbClr val="0070C0"/>
                </a:solidFill>
              </a:rPr>
              <a:t>реабилитационного </a:t>
            </a:r>
            <a:r>
              <a:rPr lang="ru-RU" sz="1100" dirty="0" smtClean="0">
                <a:solidFill>
                  <a:srgbClr val="0070C0"/>
                </a:solidFill>
              </a:rPr>
              <a:t>центра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7071" y="785234"/>
            <a:ext cx="27318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Никольское – плодово – ягодная столица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0494" y="1388720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Иванов день</a:t>
            </a:r>
            <a:endParaRPr lang="ru-R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6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971600" y="627534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пользователь\Desktop\PNG_icons_national_projects\icon_n (5)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" y="3792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11535" y="271260"/>
            <a:ext cx="648000" cy="648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0"/>
          </p:cNvCxnSpPr>
          <p:nvPr/>
        </p:nvCxnSpPr>
        <p:spPr>
          <a:xfrm>
            <a:off x="535535" y="0"/>
            <a:ext cx="0" cy="2712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 descr="C:\Users\пользователь\Desktop\Рисунок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40260" r="13050" b="11126"/>
          <a:stretch/>
        </p:blipFill>
        <p:spPr bwMode="auto">
          <a:xfrm>
            <a:off x="3487294" y="2709964"/>
            <a:ext cx="4968552" cy="2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557"/>
            <a:ext cx="3724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3875" y="113158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Ежегодное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участие в программе</a:t>
            </a:r>
          </a:p>
          <a:p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«Волонтеры культуры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» (чел.)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922" y="20824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Повышение квалификации в центрах непрерывного образования в сфере культуры (чел.)*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00" y="1199168"/>
            <a:ext cx="4523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370138"/>
            <a:ext cx="384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9168"/>
            <a:ext cx="57223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73" y="2366963"/>
            <a:ext cx="64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79913" y="114547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54773" y="113159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2270" y="2294215"/>
            <a:ext cx="52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5504" y="227697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13201" y="766585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77613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11700" y="1916049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45504" y="190669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12" y="715856"/>
            <a:ext cx="2543840" cy="190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0" y="2991024"/>
            <a:ext cx="3096344" cy="2063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64154" y="326925"/>
            <a:ext cx="1059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</a:rPr>
              <a:t>Подготовка кадров</a:t>
            </a:r>
            <a:endParaRPr lang="ru-RU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971600" y="627534"/>
            <a:ext cx="8064896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9073" y="11800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НАЦИОНАЛЬНЫЙ ПРОЕКТ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КУЛЬТУРА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пользователь\Desktop\PNG_icons_national_projects\icon_n (5)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" y="3792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11535" y="271260"/>
            <a:ext cx="648000" cy="648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0"/>
          </p:cNvCxnSpPr>
          <p:nvPr/>
        </p:nvCxnSpPr>
        <p:spPr>
          <a:xfrm>
            <a:off x="535535" y="0"/>
            <a:ext cx="0" cy="2712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220566" y="302665"/>
            <a:ext cx="28159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rgbClr val="0070C0"/>
                </a:solidFill>
              </a:rPr>
              <a:t>НП «КУЛЬТУРА» : </a:t>
            </a:r>
            <a:r>
              <a:rPr lang="ru-RU" sz="800" dirty="0" smtClean="0">
                <a:solidFill>
                  <a:srgbClr val="0070C0"/>
                </a:solidFill>
              </a:rPr>
              <a:t>ИТОГИ </a:t>
            </a:r>
            <a:r>
              <a:rPr lang="ru-RU" sz="1000" b="1" dirty="0" smtClean="0">
                <a:solidFill>
                  <a:srgbClr val="0070C0"/>
                </a:solidFill>
              </a:rPr>
              <a:t>11 </a:t>
            </a:r>
            <a:r>
              <a:rPr lang="ru-RU" sz="800" dirty="0" smtClean="0">
                <a:solidFill>
                  <a:srgbClr val="0070C0"/>
                </a:solidFill>
              </a:rPr>
              <a:t>месяцев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03648" y="742846"/>
            <a:ext cx="3202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ЦЕЛИ И ЦЕЛЕВЫЕ ПОКАЗАТЕЛИ за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год: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619672" y="1031885"/>
            <a:ext cx="3489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Увеличение на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1%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числа посещений организаций культуры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 flipV="1">
            <a:off x="1547664" y="1031885"/>
            <a:ext cx="0" cy="2306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969073" y="811260"/>
            <a:ext cx="360000" cy="360000"/>
            <a:chOff x="355535" y="1515127"/>
            <a:chExt cx="360000" cy="360000"/>
          </a:xfrm>
        </p:grpSpPr>
        <p:sp>
          <p:nvSpPr>
            <p:cNvPr id="114" name="Овал 113"/>
            <p:cNvSpPr/>
            <p:nvPr/>
          </p:nvSpPr>
          <p:spPr>
            <a:xfrm>
              <a:off x="355535" y="1515127"/>
              <a:ext cx="360000" cy="3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 descr="C:\Users\пользователь\Desktop\PNG_icons_basic\icon_basic (48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56" y="1585213"/>
              <a:ext cx="185404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3318"/>
              </p:ext>
            </p:extLst>
          </p:nvPr>
        </p:nvGraphicFramePr>
        <p:xfrm>
          <a:off x="859535" y="1308884"/>
          <a:ext cx="6950265" cy="360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227"/>
                <a:gridCol w="1233674"/>
                <a:gridCol w="1265682"/>
                <a:gridCol w="1265682"/>
              </a:tblGrid>
              <a:tr h="56986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Показатель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План </a:t>
                      </a:r>
                    </a:p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2019 год, </a:t>
                      </a:r>
                      <a:r>
                        <a:rPr lang="ru-RU" sz="1100" dirty="0" err="1" smtClean="0">
                          <a:latin typeface="PT Astra Serif" pitchFamily="18" charset="-52"/>
                          <a:ea typeface="PT Astra Serif" pitchFamily="18" charset="-52"/>
                        </a:rPr>
                        <a:t>тыс.чел</a:t>
                      </a:r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.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Факт</a:t>
                      </a:r>
                    </a:p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2019 год, %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План 2020, год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409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Количество посещений общедоступных (публичных) библиотек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180,31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200,56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183,84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409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Прирост посещений общедоступных (публичных) библиотек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102,00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113,83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104,00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409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Количество посещений культурно-массовых мероприятий клубов и домов культуры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5,0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2,15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16,50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409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Прирост посещений платных культурно-массовых мероприятий клубов и домов культуры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100,00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42,90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110,00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2627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Количество участников клубных формирований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1,763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1,896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1,912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2484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Прирост участников клубных формирований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101,03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108,65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102,03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2484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Количество учащихся ДШИ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0,520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0,497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0,530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5209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Прирост учащихся ДШИ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101,96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97,45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Astra Serif" pitchFamily="18" charset="-52"/>
                          <a:ea typeface="PT Astra Serif" pitchFamily="18" charset="-52"/>
                        </a:rPr>
                        <a:t>103,92</a:t>
                      </a:r>
                      <a:endParaRPr lang="ru-RU" sz="11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0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6077</TotalTime>
  <Words>251</Words>
  <Application>Microsoft Office PowerPoint</Application>
  <PresentationFormat>Экран (16:9)</PresentationFormat>
  <Paragraphs>86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100</cp:revision>
  <cp:lastPrinted>2020-03-05T03:20:19Z</cp:lastPrinted>
  <dcterms:created xsi:type="dcterms:W3CDTF">2019-09-07T16:31:36Z</dcterms:created>
  <dcterms:modified xsi:type="dcterms:W3CDTF">2021-03-19T05:51:02Z</dcterms:modified>
</cp:coreProperties>
</file>